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6" r:id="rId2"/>
    <p:sldId id="284" r:id="rId3"/>
    <p:sldId id="259" r:id="rId4"/>
    <p:sldId id="272" r:id="rId5"/>
    <p:sldId id="274" r:id="rId6"/>
    <p:sldId id="277" r:id="rId7"/>
    <p:sldId id="279" r:id="rId8"/>
    <p:sldId id="285" r:id="rId9"/>
    <p:sldId id="280" r:id="rId1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69CC45-42B9-48AB-9E68-C367E06E643B}">
          <p14:sldIdLst>
            <p14:sldId id="286"/>
          </p14:sldIdLst>
        </p14:section>
        <p14:section name="Раздел без заголовка" id="{1406A595-134F-4D11-A99C-DCFB09612D4D}">
          <p14:sldIdLst>
            <p14:sldId id="284"/>
            <p14:sldId id="259"/>
            <p14:sldId id="272"/>
            <p14:sldId id="274"/>
            <p14:sldId id="277"/>
            <p14:sldId id="279"/>
            <p14:sldId id="285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48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2E6ACE9-DB1B-4144-93F5-0B2DBC7847BE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BAAAAB4-A9E4-436B-9436-39DF3DA2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7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9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8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7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3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3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7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33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7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9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2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6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7ADBE-ACFE-4E41-908D-064951B8FB8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C3765-D0EB-4BE4-BE49-249592E61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71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2.emf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openxmlformats.org/officeDocument/2006/relationships/image" Target="../media/image2.em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oleObject" Target="../embeddings/oleObject2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r="17080"/>
          <a:stretch/>
        </p:blipFill>
        <p:spPr>
          <a:xfrm>
            <a:off x="369220" y="1556792"/>
            <a:ext cx="8405559" cy="3582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6963" y="4677818"/>
            <a:ext cx="6450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ЗЕМЕЛЬНЫЕ УЧАСТКИ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Южный округ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города Хабаровска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8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622308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CorelDRAW" r:id="rId3" imgW="2956054" imgH="590145" progId="CorelDraw.Graphic.20">
                  <p:embed/>
                </p:oleObj>
              </mc:Choice>
              <mc:Fallback>
                <p:oleObj name="CorelDRAW" r:id="rId3" imgW="2956054" imgH="590145" progId="CorelDraw.Graphic.20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401041" y="5435"/>
            <a:ext cx="5834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Хабаровский судостроительный завод, </a:t>
            </a:r>
            <a:r>
              <a:rPr lang="ru-RU" sz="2500" b="1" spc="50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г.Хабаровск</a:t>
            </a:r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Южный округ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14613" r="14820" b="12982"/>
          <a:stretch/>
        </p:blipFill>
        <p:spPr>
          <a:xfrm>
            <a:off x="288185" y="1147156"/>
            <a:ext cx="8543036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038513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CorelDRAW" r:id="rId3" imgW="2956054" imgH="590145" progId="CorelDraw.Graphic.20">
                  <p:embed/>
                </p:oleObj>
              </mc:Choice>
              <mc:Fallback>
                <p:oleObj name="CorelDRAW" r:id="rId3" imgW="2956054" imgH="590145" progId="CorelDraw.Graphic.20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67293" y="30374"/>
            <a:ext cx="54550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ТЕРРИТОРИЯ ЗАВОДА.</a:t>
            </a:r>
          </a:p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Участки для реализации.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7" b="2085"/>
          <a:stretch/>
        </p:blipFill>
        <p:spPr>
          <a:xfrm>
            <a:off x="507426" y="922184"/>
            <a:ext cx="8162748" cy="5653166"/>
          </a:xfrm>
          <a:prstGeom prst="rect">
            <a:avLst/>
          </a:prstGeom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6269885" y="6611779"/>
            <a:ext cx="25582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 smtClean="0"/>
              <a:t>Обозначения: СО – сторонняя организация</a:t>
            </a:r>
            <a:endParaRPr lang="ru-RU" altLang="ru-RU" sz="1000" dirty="0"/>
          </a:p>
        </p:txBody>
      </p:sp>
    </p:spTree>
    <p:extLst>
      <p:ext uri="{BB962C8B-B14F-4D97-AF65-F5344CB8AC3E}">
        <p14:creationId xmlns:p14="http://schemas.microsoft.com/office/powerpoint/2010/main" val="213165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9" t="20401" b="19093"/>
          <a:stretch/>
        </p:blipFill>
        <p:spPr>
          <a:xfrm>
            <a:off x="573579" y="855226"/>
            <a:ext cx="3399906" cy="2525922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500960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CorelDRAW" r:id="rId5" imgW="2956054" imgH="590145" progId="CorelDraw.Graphic.20">
                  <p:embed/>
                </p:oleObj>
              </mc:Choice>
              <mc:Fallback>
                <p:oleObj name="CorelDRAW" r:id="rId5" imgW="2956054" imgH="590145" progId="CorelDraw.Graphic.20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67293" y="192468"/>
            <a:ext cx="5455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УЧАСТОК № 1 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10"/>
          <p:cNvSpPr>
            <a:spLocks noGrp="1"/>
          </p:cNvSpPr>
          <p:nvPr>
            <p:ph sz="half" idx="4294967295"/>
          </p:nvPr>
        </p:nvSpPr>
        <p:spPr>
          <a:xfrm>
            <a:off x="4431453" y="1114573"/>
            <a:ext cx="4432654" cy="2284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Участок имеет площадь </a:t>
            </a:r>
            <a:r>
              <a:rPr lang="ru-RU" sz="1800" dirty="0" err="1" smtClean="0"/>
              <a:t>ок</a:t>
            </a:r>
            <a:r>
              <a:rPr lang="ru-RU" sz="1800" dirty="0" smtClean="0"/>
              <a:t>. 111,8 тыс.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800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Примыкает к берегу Амурской притоки.</a:t>
            </a:r>
          </a:p>
          <a:p>
            <a:pPr marL="0" indent="0">
              <a:buNone/>
            </a:pPr>
            <a:r>
              <a:rPr lang="ru-RU" sz="1800" dirty="0" smtClean="0"/>
              <a:t>Имеются автомобильные подъездные пути.</a:t>
            </a:r>
          </a:p>
          <a:p>
            <a:pPr marL="0" indent="0">
              <a:buNone/>
            </a:pPr>
            <a:r>
              <a:rPr lang="ru-RU" sz="1800" dirty="0" smtClean="0"/>
              <a:t>Участок электрифицирован.</a:t>
            </a:r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/>
          <a:stretch/>
        </p:blipFill>
        <p:spPr bwMode="auto">
          <a:xfrm>
            <a:off x="3138237" y="4150970"/>
            <a:ext cx="258643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" y="4150970"/>
            <a:ext cx="270299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 rot="10800000">
            <a:off x="111879" y="3474296"/>
            <a:ext cx="8885538" cy="49088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6"/>
          <p:cNvSpPr>
            <a:spLocks noChangeArrowheads="1"/>
          </p:cNvSpPr>
          <p:nvPr/>
        </p:nvSpPr>
        <p:spPr bwMode="auto">
          <a:xfrm>
            <a:off x="318284" y="5950970"/>
            <a:ext cx="284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Речной вокзал (</a:t>
            </a:r>
            <a:r>
              <a:rPr lang="ru-RU" altLang="ru-RU" sz="1800" dirty="0"/>
              <a:t>посадка </a:t>
            </a:r>
            <a:endParaRPr lang="ru-RU" altLang="ru-RU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дачников на </a:t>
            </a:r>
            <a:r>
              <a:rPr lang="ru-RU" altLang="ru-RU" sz="1800" dirty="0"/>
              <a:t>теплоход</a:t>
            </a:r>
            <a:r>
              <a:rPr lang="ru-RU" altLang="ru-RU" sz="1800" dirty="0" smtClean="0"/>
              <a:t>)</a:t>
            </a:r>
            <a:endParaRPr lang="ru-RU" altLang="ru-RU" sz="1800" dirty="0"/>
          </a:p>
        </p:txBody>
      </p:sp>
      <p:sp>
        <p:nvSpPr>
          <p:cNvPr id="22" name="Прямоугольник 3"/>
          <p:cNvSpPr>
            <a:spLocks noChangeArrowheads="1"/>
          </p:cNvSpPr>
          <p:nvPr/>
        </p:nvSpPr>
        <p:spPr bwMode="auto">
          <a:xfrm>
            <a:off x="3542354" y="5950970"/>
            <a:ext cx="27368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База отдыха.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Оборудованные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места для рыбалки.</a:t>
            </a:r>
            <a:endParaRPr lang="ru-RU" alt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64" y="4150970"/>
            <a:ext cx="2701758" cy="1800000"/>
          </a:xfrm>
          <a:prstGeom prst="rect">
            <a:avLst/>
          </a:prstGeom>
        </p:spPr>
      </p:pic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6860052" y="6010867"/>
            <a:ext cx="1194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Яхт-клуб</a:t>
            </a:r>
            <a:endParaRPr lang="ru-RU" altLang="ru-RU" sz="1800" dirty="0"/>
          </a:p>
        </p:txBody>
      </p:sp>
      <p:sp>
        <p:nvSpPr>
          <p:cNvPr id="4" name="Стрелка вниз 3"/>
          <p:cNvSpPr/>
          <p:nvPr/>
        </p:nvSpPr>
        <p:spPr>
          <a:xfrm rot="7262103">
            <a:off x="3061134" y="2591190"/>
            <a:ext cx="213650" cy="3532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661302" y="3584940"/>
            <a:ext cx="361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Примеры использования: </a:t>
            </a:r>
            <a:endParaRPr lang="ru-RU" sz="2000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3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780225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orelDRAW" r:id="rId3" imgW="2956054" imgH="590145" progId="CorelDraw.Graphic.20">
                  <p:embed/>
                </p:oleObj>
              </mc:Choice>
              <mc:Fallback>
                <p:oleObj name="CorelDRAW" r:id="rId3" imgW="2956054" imgH="590145" progId="CorelDraw.Graphic.20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67293" y="192468"/>
            <a:ext cx="5455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УЧАСТОК № 2 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10"/>
          <p:cNvSpPr>
            <a:spLocks noGrp="1"/>
          </p:cNvSpPr>
          <p:nvPr>
            <p:ph sz="half" idx="4294967295"/>
          </p:nvPr>
        </p:nvSpPr>
        <p:spPr>
          <a:xfrm>
            <a:off x="4365548" y="1305715"/>
            <a:ext cx="4371127" cy="1459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Участок имеет площадь </a:t>
            </a:r>
            <a:r>
              <a:rPr lang="ru-RU" sz="1800" dirty="0" err="1" smtClean="0"/>
              <a:t>ок</a:t>
            </a:r>
            <a:r>
              <a:rPr lang="ru-RU" sz="1800" dirty="0" smtClean="0"/>
              <a:t>. 94,1 тыс. 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solidFill>
                  <a:prstClr val="black"/>
                </a:solidFill>
              </a:rPr>
              <a:t>. </a:t>
            </a:r>
            <a:endParaRPr lang="ru-RU" sz="18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1800" dirty="0" smtClean="0"/>
              <a:t>Примыкает к затону АО «ХСЗ»</a:t>
            </a:r>
          </a:p>
          <a:p>
            <a:pPr marL="0" indent="0">
              <a:buNone/>
            </a:pPr>
            <a:r>
              <a:rPr lang="ru-RU" sz="1800" dirty="0" smtClean="0"/>
              <a:t>Возможен заезд с ул. Пионерской.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218686" y="3410599"/>
            <a:ext cx="8684814" cy="45719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6"/>
          <p:cNvSpPr>
            <a:spLocks noChangeArrowheads="1"/>
          </p:cNvSpPr>
          <p:nvPr/>
        </p:nvSpPr>
        <p:spPr bwMode="auto">
          <a:xfrm>
            <a:off x="218686" y="5720391"/>
            <a:ext cx="25702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Участок перевалки труб для строительства трубопроводов</a:t>
            </a:r>
            <a:endParaRPr lang="ru-RU" altLang="ru-RU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651935" y="3471001"/>
            <a:ext cx="361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Примеры использования: </a:t>
            </a:r>
            <a:endParaRPr lang="ru-RU" sz="2000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9573" r="37493" b="31326"/>
          <a:stretch/>
        </p:blipFill>
        <p:spPr>
          <a:xfrm>
            <a:off x="227965" y="861243"/>
            <a:ext cx="3728893" cy="2478683"/>
          </a:xfrm>
          <a:prstGeom prst="rect">
            <a:avLst/>
          </a:prstGeom>
        </p:spPr>
      </p:pic>
      <p:pic>
        <p:nvPicPr>
          <p:cNvPr id="3076" name="Picture 4" descr="http://www.sakhanews.ru/files/523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" y="4015097"/>
            <a:ext cx="2557940" cy="17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3069840" y="5727185"/>
            <a:ext cx="3083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База хранения </a:t>
            </a:r>
            <a:br>
              <a:rPr lang="ru-RU" altLang="ru-RU" sz="1800" dirty="0" smtClean="0"/>
            </a:br>
            <a:r>
              <a:rPr lang="ru-RU" altLang="ru-RU" sz="1800" dirty="0" smtClean="0"/>
              <a:t>и обслуживания автомобильной  </a:t>
            </a:r>
            <a:br>
              <a:rPr lang="ru-RU" altLang="ru-RU" sz="1800" dirty="0" smtClean="0"/>
            </a:br>
            <a:r>
              <a:rPr lang="ru-RU" altLang="ru-RU" sz="1800" dirty="0" smtClean="0"/>
              <a:t>и специальной техники</a:t>
            </a:r>
            <a:endParaRPr lang="ru-RU" alt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" b="14955"/>
          <a:stretch/>
        </p:blipFill>
        <p:spPr>
          <a:xfrm>
            <a:off x="3069840" y="4131490"/>
            <a:ext cx="2809804" cy="158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13" y="3980551"/>
            <a:ext cx="2609758" cy="1739839"/>
          </a:xfrm>
          <a:prstGeom prst="rect">
            <a:avLst/>
          </a:prstGeom>
        </p:spPr>
      </p:pic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6434226" y="5798437"/>
            <a:ext cx="2809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Хранение контейнеров</a:t>
            </a:r>
            <a:endParaRPr lang="ru-RU" altLang="ru-RU" sz="1800" dirty="0"/>
          </a:p>
        </p:txBody>
      </p:sp>
      <p:sp>
        <p:nvSpPr>
          <p:cNvPr id="22" name="Стрелка вниз 21"/>
          <p:cNvSpPr/>
          <p:nvPr/>
        </p:nvSpPr>
        <p:spPr>
          <a:xfrm rot="13288675">
            <a:off x="386299" y="2313734"/>
            <a:ext cx="213650" cy="3532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133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468154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CorelDRAW" r:id="rId3" imgW="2956054" imgH="590145" progId="CorelDraw.Graphic.20">
                  <p:embed/>
                </p:oleObj>
              </mc:Choice>
              <mc:Fallback>
                <p:oleObj name="CorelDRAW" r:id="rId3" imgW="2956054" imgH="590145" progId="CorelDraw.Graphic.20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67293" y="192468"/>
            <a:ext cx="5455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УЧАСТОК № 3 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10"/>
          <p:cNvSpPr>
            <a:spLocks noGrp="1"/>
          </p:cNvSpPr>
          <p:nvPr>
            <p:ph sz="half" idx="4294967295"/>
          </p:nvPr>
        </p:nvSpPr>
        <p:spPr>
          <a:xfrm>
            <a:off x="4488761" y="1243263"/>
            <a:ext cx="4289367" cy="18451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Участок имеет площадь </a:t>
            </a:r>
            <a:r>
              <a:rPr lang="ru-RU" sz="1800" dirty="0" err="1" smtClean="0"/>
              <a:t>ок</a:t>
            </a:r>
            <a:r>
              <a:rPr lang="ru-RU" sz="1800" dirty="0" smtClean="0"/>
              <a:t>. 30,0 тыс.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</a:t>
            </a:r>
            <a:r>
              <a:rPr lang="ru-RU" sz="1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Примыкает к </a:t>
            </a:r>
            <a:r>
              <a:rPr lang="ru-RU" sz="1800" dirty="0" err="1" smtClean="0"/>
              <a:t>ул.Пионерской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/>
              <a:t>Имеются автомобильные подъездные пути.</a:t>
            </a:r>
          </a:p>
          <a:p>
            <a:pPr marL="0" indent="0">
              <a:buNone/>
            </a:pPr>
            <a:r>
              <a:rPr lang="ru-RU" sz="1800" dirty="0"/>
              <a:t>Участок электрифицирован.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159189" y="3410357"/>
            <a:ext cx="8838228" cy="63171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6"/>
          <p:cNvSpPr>
            <a:spLocks noChangeArrowheads="1"/>
          </p:cNvSpPr>
          <p:nvPr/>
        </p:nvSpPr>
        <p:spPr bwMode="auto">
          <a:xfrm>
            <a:off x="849401" y="6107123"/>
            <a:ext cx="1830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 smtClean="0"/>
              <a:t>Склады</a:t>
            </a:r>
            <a:endParaRPr lang="ru-RU" altLang="ru-RU" sz="18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77" y="4149495"/>
            <a:ext cx="2531049" cy="1687366"/>
          </a:xfrm>
          <a:prstGeom prst="rect">
            <a:avLst/>
          </a:prstGeom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3290792" y="5990872"/>
            <a:ext cx="2174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/>
              <a:t>Шиномонтажная                       или </a:t>
            </a:r>
            <a:r>
              <a:rPr lang="ru-RU" altLang="ru-RU" sz="1800" dirty="0" smtClean="0"/>
              <a:t>автомастерская</a:t>
            </a:r>
            <a:endParaRPr lang="ru-RU" altLang="ru-RU" sz="1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1" t="48555" r="6513"/>
          <a:stretch/>
        </p:blipFill>
        <p:spPr>
          <a:xfrm>
            <a:off x="395126" y="993415"/>
            <a:ext cx="3791210" cy="22862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3" y="4149495"/>
            <a:ext cx="2522465" cy="1751730"/>
          </a:xfrm>
          <a:prstGeom prst="rect">
            <a:avLst/>
          </a:prstGeom>
        </p:spPr>
      </p:pic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6441035" y="5968623"/>
            <a:ext cx="21175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 smtClean="0"/>
              <a:t>Пункт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800" dirty="0" smtClean="0"/>
              <a:t>быстрого питания</a:t>
            </a:r>
            <a:endParaRPr lang="ru-RU" alt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49" y="4158574"/>
            <a:ext cx="2850945" cy="1663093"/>
          </a:xfrm>
          <a:prstGeom prst="rect">
            <a:avLst/>
          </a:prstGeom>
        </p:spPr>
      </p:pic>
      <p:sp>
        <p:nvSpPr>
          <p:cNvPr id="23" name="Стрелка вниз 22"/>
          <p:cNvSpPr/>
          <p:nvPr/>
        </p:nvSpPr>
        <p:spPr>
          <a:xfrm rot="13070879">
            <a:off x="1800585" y="2485755"/>
            <a:ext cx="213650" cy="3532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679786" y="3537404"/>
            <a:ext cx="361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Примеры использования: </a:t>
            </a:r>
            <a:endParaRPr lang="ru-RU" sz="2000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25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620174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CorelDRAW" r:id="rId3" imgW="2956054" imgH="590145" progId="CorelDraw.Graphic.20">
                  <p:embed/>
                </p:oleObj>
              </mc:Choice>
              <mc:Fallback>
                <p:oleObj name="CorelDRAW" r:id="rId3" imgW="2956054" imgH="590145" progId="CorelDraw.Graphic.20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67293" y="192468"/>
            <a:ext cx="5455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УЧАСТОК № 4 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10"/>
          <p:cNvSpPr>
            <a:spLocks noGrp="1"/>
          </p:cNvSpPr>
          <p:nvPr>
            <p:ph sz="half" idx="4294967295"/>
          </p:nvPr>
        </p:nvSpPr>
        <p:spPr>
          <a:xfrm>
            <a:off x="85739" y="3698286"/>
            <a:ext cx="3886200" cy="2284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Участок </a:t>
            </a:r>
            <a:r>
              <a:rPr lang="ru-RU" sz="1800" dirty="0"/>
              <a:t>имеет площадь </a:t>
            </a:r>
            <a:endParaRPr lang="ru-RU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err="1" smtClean="0"/>
              <a:t>ок</a:t>
            </a:r>
            <a:r>
              <a:rPr lang="ru-RU" sz="1800" dirty="0"/>
              <a:t>. </a:t>
            </a:r>
            <a:r>
              <a:rPr lang="ru-RU" sz="1800" dirty="0" smtClean="0"/>
              <a:t>26,8 тыс.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800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r>
              <a:rPr lang="ru-RU" sz="1800" dirty="0" smtClean="0"/>
              <a:t>Примыкает к </a:t>
            </a:r>
            <a:r>
              <a:rPr lang="ru-RU" sz="1800" dirty="0" err="1" smtClean="0"/>
              <a:t>ул.Пионерской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/>
              <a:t>Имеются автомобильные подъездные пути.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1127449" y="3868122"/>
            <a:ext cx="5566532" cy="45719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6"/>
          <p:cNvSpPr>
            <a:spLocks noChangeArrowheads="1"/>
          </p:cNvSpPr>
          <p:nvPr/>
        </p:nvSpPr>
        <p:spPr bwMode="auto">
          <a:xfrm>
            <a:off x="4370949" y="2191398"/>
            <a:ext cx="1830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 smtClean="0"/>
              <a:t>Склады</a:t>
            </a:r>
            <a:endParaRPr lang="ru-RU" altLang="ru-RU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794531" y="846291"/>
            <a:ext cx="3617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Примеры использования </a:t>
            </a:r>
            <a:endParaRPr lang="ru-RU" sz="2500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60" y="4272744"/>
            <a:ext cx="3242362" cy="2161574"/>
          </a:xfrm>
          <a:prstGeom prst="rect">
            <a:avLst/>
          </a:prstGeom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3971939" y="4541611"/>
            <a:ext cx="18436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/>
              <a:t>Шиномонтажная                       или автомастерская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38" y="1523638"/>
            <a:ext cx="3131460" cy="21746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34" t="70844" b="3580"/>
          <a:stretch/>
        </p:blipFill>
        <p:spPr>
          <a:xfrm>
            <a:off x="302449" y="1107715"/>
            <a:ext cx="3406685" cy="2020951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 rot="7760083">
            <a:off x="2282890" y="2493968"/>
            <a:ext cx="213650" cy="3532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573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145806"/>
              </p:ext>
            </p:extLst>
          </p:nvPr>
        </p:nvGraphicFramePr>
        <p:xfrm>
          <a:off x="11774" y="30374"/>
          <a:ext cx="3555519" cy="7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CorelDRAW" r:id="rId3" imgW="2956054" imgH="590145" progId="CorelDraw.Graphic.20">
                  <p:embed/>
                </p:oleObj>
              </mc:Choice>
              <mc:Fallback>
                <p:oleObj name="CorelDRAW" r:id="rId3" imgW="2956054" imgH="590145" progId="CorelDraw.Graphic.20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4" y="30374"/>
                        <a:ext cx="3555519" cy="71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23394" y="812315"/>
            <a:ext cx="7545545" cy="28800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67293" y="192468"/>
            <a:ext cx="5455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5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Характеристика земельного участка</a:t>
            </a:r>
            <a:endParaRPr lang="ru-RU" sz="2500" b="1" spc="5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10"/>
          <p:cNvSpPr>
            <a:spLocks noGrp="1"/>
          </p:cNvSpPr>
          <p:nvPr>
            <p:ph sz="half" idx="4294967295"/>
          </p:nvPr>
        </p:nvSpPr>
        <p:spPr>
          <a:xfrm>
            <a:off x="404697" y="1278051"/>
            <a:ext cx="8356917" cy="53388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Кадастровый №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земельного участка АО «ХСЗ»: 		27:23:0000000:946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 регистрации: 		27-27/001-27/001/001/2016-3616/1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			земли населённых пунктов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Кадастровая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стоимость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земельного участка: 			652,09 руб.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Земельный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участок АО «ХСЗ»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размежёван, документы межевания находятся на регистрации в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Росреестре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земельном участке расположены теплотрассы, подключенные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 городской теплосети; водопровод; хозяйственная и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ливнёвая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канализации; электросети; подъездные автомобильные дороги.  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359493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40178" y="801978"/>
            <a:ext cx="7545387" cy="30162"/>
          </a:xfrm>
          <a:prstGeom prst="rect">
            <a:avLst/>
          </a:prstGeom>
          <a:gradFill flip="none" rotWithShape="1">
            <a:gsLst>
              <a:gs pos="52000">
                <a:srgbClr val="519DD4"/>
              </a:gs>
              <a:gs pos="0">
                <a:srgbClr val="0070C0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4339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351911"/>
              </p:ext>
            </p:extLst>
          </p:nvPr>
        </p:nvGraphicFramePr>
        <p:xfrm>
          <a:off x="28865" y="22515"/>
          <a:ext cx="3903663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CorelDRAW" r:id="rId3" imgW="3940920" imgH="786240" progId="CorelDraw.Graphic.20">
                  <p:embed/>
                </p:oleObj>
              </mc:Choice>
              <mc:Fallback>
                <p:oleObj name="CorelDRAW" r:id="rId3" imgW="3940920" imgH="786240" progId="CorelDraw.Graphic.20">
                  <p:embed/>
                  <p:pic>
                    <p:nvPicPr>
                      <p:cNvPr id="14339" name="Объект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5" y="22515"/>
                        <a:ext cx="3903663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1916832"/>
            <a:ext cx="8352928" cy="3024336"/>
          </a:xfrm>
          <a:prstGeom prst="rect">
            <a:avLst/>
          </a:prstGeom>
          <a:effectLst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4800" b="1" i="0" u="none" strike="noStrike" kern="1200" cap="none" spc="0" normalizeH="0" baseline="0" noProof="0" dirty="0" smtClean="0">
                <a:ln w="1905">
                  <a:solidFill>
                    <a:srgbClr val="A79D8B"/>
                  </a:solidFill>
                </a:ln>
                <a:gradFill>
                  <a:gsLst>
                    <a:gs pos="0">
                      <a:srgbClr val="D6B19C"/>
                    </a:gs>
                    <a:gs pos="30000">
                      <a:srgbClr val="D0A770"/>
                    </a:gs>
                    <a:gs pos="70000">
                      <a:srgbClr val="996633"/>
                    </a:gs>
                    <a:gs pos="100000">
                      <a:srgbClr val="744F1E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  <a:t>АО</a:t>
            </a:r>
            <a:r>
              <a:rPr kumimoji="1" lang="en-US" sz="4800" b="1" i="0" u="none" strike="noStrike" kern="1200" cap="none" spc="0" normalizeH="0" baseline="0" noProof="0" dirty="0" smtClean="0">
                <a:ln w="1905">
                  <a:solidFill>
                    <a:srgbClr val="A79D8B"/>
                  </a:solidFill>
                </a:ln>
                <a:gradFill>
                  <a:gsLst>
                    <a:gs pos="0">
                      <a:srgbClr val="D6B19C"/>
                    </a:gs>
                    <a:gs pos="30000">
                      <a:srgbClr val="D0A770"/>
                    </a:gs>
                    <a:gs pos="70000">
                      <a:srgbClr val="996633"/>
                    </a:gs>
                    <a:gs pos="100000">
                      <a:srgbClr val="744F1E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1" lang="ru-RU" sz="4800" b="1" i="0" u="none" strike="noStrike" kern="1200" cap="none" spc="0" normalizeH="0" baseline="0" noProof="0" dirty="0" smtClean="0">
                <a:ln w="1905">
                  <a:solidFill>
                    <a:srgbClr val="A79D8B"/>
                  </a:solidFill>
                </a:ln>
                <a:gradFill>
                  <a:gsLst>
                    <a:gs pos="0">
                      <a:srgbClr val="D6B19C"/>
                    </a:gs>
                    <a:gs pos="30000">
                      <a:srgbClr val="D0A770"/>
                    </a:gs>
                    <a:gs pos="70000">
                      <a:srgbClr val="996633"/>
                    </a:gs>
                    <a:gs pos="100000">
                      <a:srgbClr val="744F1E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  <a:t>«Хабаровский</a:t>
            </a:r>
            <a:r>
              <a:rPr kumimoji="1" lang="en-US" sz="4800" b="1" i="0" u="none" strike="noStrike" kern="1200" cap="none" spc="0" normalizeH="0" baseline="0" noProof="0" dirty="0" smtClean="0">
                <a:ln w="1905">
                  <a:solidFill>
                    <a:srgbClr val="A79D8B"/>
                  </a:solidFill>
                </a:ln>
                <a:gradFill>
                  <a:gsLst>
                    <a:gs pos="0">
                      <a:srgbClr val="D6B19C"/>
                    </a:gs>
                    <a:gs pos="30000">
                      <a:srgbClr val="D0A770"/>
                    </a:gs>
                    <a:gs pos="70000">
                      <a:srgbClr val="996633"/>
                    </a:gs>
                    <a:gs pos="100000">
                      <a:srgbClr val="744F1E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1" lang="en-US" sz="4800" b="1" i="0" u="none" strike="noStrike" kern="1200" cap="none" spc="0" normalizeH="0" baseline="0" noProof="0" dirty="0" smtClean="0">
                <a:ln w="1905">
                  <a:solidFill>
                    <a:srgbClr val="A79D8B"/>
                  </a:solidFill>
                </a:ln>
                <a:gradFill>
                  <a:gsLst>
                    <a:gs pos="0">
                      <a:srgbClr val="D6B19C"/>
                    </a:gs>
                    <a:gs pos="30000">
                      <a:srgbClr val="D0A770"/>
                    </a:gs>
                    <a:gs pos="70000">
                      <a:srgbClr val="996633"/>
                    </a:gs>
                    <a:gs pos="100000">
                      <a:srgbClr val="744F1E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1" lang="ru-RU" sz="4800" b="1" i="0" u="none" strike="noStrike" kern="1200" cap="none" spc="0" normalizeH="0" baseline="0" noProof="0" dirty="0" smtClean="0">
                <a:ln w="1905">
                  <a:solidFill>
                    <a:srgbClr val="A79D8B"/>
                  </a:solidFill>
                </a:ln>
                <a:gradFill>
                  <a:gsLst>
                    <a:gs pos="0">
                      <a:srgbClr val="D6B19C"/>
                    </a:gs>
                    <a:gs pos="30000">
                      <a:srgbClr val="D0A770"/>
                    </a:gs>
                    <a:gs pos="70000">
                      <a:srgbClr val="996633"/>
                    </a:gs>
                    <a:gs pos="100000">
                      <a:srgbClr val="744F1E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  <a:t>судостроительный завод»</a:t>
            </a:r>
            <a:endParaRPr kumimoji="1" lang="ru-RU" sz="4800" b="1" i="0" u="none" strike="noStrike" kern="1200" cap="none" spc="0" normalizeH="0" baseline="0" noProof="0" dirty="0">
              <a:ln w="1905">
                <a:solidFill>
                  <a:srgbClr val="A79D8B"/>
                </a:solidFill>
              </a:ln>
              <a:gradFill>
                <a:gsLst>
                  <a:gs pos="0">
                    <a:srgbClr val="D6B19C"/>
                  </a:gs>
                  <a:gs pos="30000">
                    <a:srgbClr val="D0A770"/>
                  </a:gs>
                  <a:gs pos="70000">
                    <a:srgbClr val="996633"/>
                  </a:gs>
                  <a:gs pos="100000">
                    <a:srgbClr val="744F1E"/>
                  </a:gs>
                </a:gsLst>
                <a:lin ang="5400000" scaled="0"/>
              </a:gra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59050" y="4724400"/>
            <a:ext cx="3922713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ул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Суворова, 1</a:t>
            </a:r>
          </a:p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Хабаровск, 680003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Тел.: +7 (4212)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458-535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Факс: +7 (4212)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458-544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Эл. почта: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aohsz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aohsz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66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1145</TotalTime>
  <Words>221</Words>
  <Application>Microsoft Office PowerPoint</Application>
  <PresentationFormat>Экран (4:3)</PresentationFormat>
  <Paragraphs>66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Century Gothic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Тамерлан</dc:creator>
  <cp:lastModifiedBy>Тамерлан</cp:lastModifiedBy>
  <cp:revision>68</cp:revision>
  <cp:lastPrinted>2020-09-30T07:23:29Z</cp:lastPrinted>
  <dcterms:created xsi:type="dcterms:W3CDTF">2020-09-20T23:02:27Z</dcterms:created>
  <dcterms:modified xsi:type="dcterms:W3CDTF">2021-11-12T06:49:47Z</dcterms:modified>
</cp:coreProperties>
</file>